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  <p:sldMasterId id="2147483653" r:id="rId2"/>
  </p:sldMasterIdLst>
  <p:notesMasterIdLst>
    <p:notesMasterId r:id="rId31"/>
  </p:notesMasterIdLst>
  <p:sldIdLst>
    <p:sldId id="256" r:id="rId3"/>
    <p:sldId id="257" r:id="rId4"/>
    <p:sldId id="279" r:id="rId5"/>
    <p:sldId id="280" r:id="rId6"/>
    <p:sldId id="281" r:id="rId7"/>
    <p:sldId id="282" r:id="rId8"/>
    <p:sldId id="283" r:id="rId9"/>
    <p:sldId id="268" r:id="rId10"/>
    <p:sldId id="284" r:id="rId11"/>
    <p:sldId id="285" r:id="rId12"/>
    <p:sldId id="287" r:id="rId13"/>
    <p:sldId id="286" r:id="rId14"/>
    <p:sldId id="267" r:id="rId15"/>
    <p:sldId id="288" r:id="rId16"/>
    <p:sldId id="270" r:id="rId17"/>
    <p:sldId id="289" r:id="rId18"/>
    <p:sldId id="290" r:id="rId19"/>
    <p:sldId id="271" r:id="rId20"/>
    <p:sldId id="291" r:id="rId21"/>
    <p:sldId id="292" r:id="rId22"/>
    <p:sldId id="272" r:id="rId23"/>
    <p:sldId id="293" r:id="rId24"/>
    <p:sldId id="294" r:id="rId25"/>
    <p:sldId id="274" r:id="rId26"/>
    <p:sldId id="275" r:id="rId27"/>
    <p:sldId id="276" r:id="rId28"/>
    <p:sldId id="277" r:id="rId29"/>
    <p:sldId id="278" r:id="rId30"/>
  </p:sldIdLst>
  <p:sldSz cx="10691813" cy="7559675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  <p:embeddedFont>
      <p:font typeface="Roboto Light" panose="02000000000000000000" pitchFamily="2" charset="0"/>
      <p:regular r:id="rId40"/>
      <p:bold r:id="rId41"/>
      <p:italic r:id="rId42"/>
      <p:boldItalic r:id="rId43"/>
    </p:embeddedFont>
    <p:embeddedFont>
      <p:font typeface="Roboto Medium" panose="02000000000000000000" pitchFamily="2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312" y="-1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8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80" cy="40089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ru-RU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4563" y="812800"/>
            <a:ext cx="567055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4563" y="812800"/>
            <a:ext cx="567055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59025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16692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74230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4563" y="812800"/>
            <a:ext cx="567055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3364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67481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95217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89963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4563" y="812800"/>
            <a:ext cx="567055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5125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5182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391192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229540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4563" y="812800"/>
            <a:ext cx="567055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7515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596058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16652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4563" y="812800"/>
            <a:ext cx="567055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3654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21002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318116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4563" y="812800"/>
            <a:ext cx="567055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79756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705016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42013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518007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347647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316554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186904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27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917148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0863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Чтобы автоматически добавить скриншот в поле «скриншот» выделяем поле – раздел в меню «главное», подраздел «рисование», функция «заливка», загрузить рисунок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Когда скриншот добавлен, чтобы править размер скриншота внутри поля, выделяем скриншот – раздел в меню «формат рисунка», подраздел «размер», функция «обрезать», вписать</a:t>
            </a: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:notes"/>
          <p:cNvSpPr txBox="1"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28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57609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541680" y="7006680"/>
            <a:ext cx="3607560" cy="4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7551000" y="7006680"/>
            <a:ext cx="2404440" cy="4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>
            <a:off x="735120" y="7006680"/>
            <a:ext cx="2404440" cy="4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blank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29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ычный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534240" y="301320"/>
            <a:ext cx="9621720" cy="126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ftr" idx="11"/>
          </p:nvPr>
        </p:nvSpPr>
        <p:spPr>
          <a:xfrm>
            <a:off x="3541680" y="7006680"/>
            <a:ext cx="3607560" cy="4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7551000" y="7006680"/>
            <a:ext cx="2404440" cy="4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320"/>
              <a:buFont typeface="Calibri"/>
              <a:buNone/>
              <a:defRPr sz="1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735120" y="7006680"/>
            <a:ext cx="2404440" cy="4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body" idx="1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4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9.xml"/><Relationship Id="rId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7" Type="http://schemas.openxmlformats.org/officeDocument/2006/relationships/slide" Target="slide2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13.xml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5" Type="http://schemas.openxmlformats.org/officeDocument/2006/relationships/slide" Target="slide25.xml"/><Relationship Id="rId4" Type="http://schemas.openxmlformats.org/officeDocument/2006/relationships/slide" Target="slide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8.xml"/><Relationship Id="rId5" Type="http://schemas.openxmlformats.org/officeDocument/2006/relationships/slide" Target="slide25.xml"/><Relationship Id="rId4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3.xml"/><Relationship Id="rId4" Type="http://schemas.openxmlformats.org/officeDocument/2006/relationships/slide" Target="slide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/>
          <p:nvPr/>
        </p:nvSpPr>
        <p:spPr>
          <a:xfrm>
            <a:off x="0" y="0"/>
            <a:ext cx="10690920" cy="3300120"/>
          </a:xfrm>
          <a:custGeom>
            <a:avLst/>
            <a:gdLst/>
            <a:ahLst/>
            <a:cxnLst/>
            <a:rect l="l" t="t" r="r" b="b"/>
            <a:pathLst>
              <a:path w="10692130" h="4314190" extrusionOk="0">
                <a:moveTo>
                  <a:pt x="10692003" y="0"/>
                </a:moveTo>
                <a:lnTo>
                  <a:pt x="0" y="0"/>
                </a:lnTo>
                <a:lnTo>
                  <a:pt x="0" y="4313821"/>
                </a:lnTo>
                <a:lnTo>
                  <a:pt x="10692003" y="4313821"/>
                </a:lnTo>
                <a:lnTo>
                  <a:pt x="10692003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7"/>
          <p:cNvSpPr/>
          <p:nvPr/>
        </p:nvSpPr>
        <p:spPr>
          <a:xfrm>
            <a:off x="1959651" y="3020040"/>
            <a:ext cx="6195960" cy="56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rgbClr val="3F3F3F"/>
                </a:solidFill>
                <a:latin typeface="Roboto"/>
                <a:ea typeface="Roboto"/>
                <a:cs typeface="Roboto"/>
                <a:sym typeface="Roboto"/>
              </a:rPr>
              <a:t>Типы ракурсов камер МГСН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7"/>
          <p:cNvSpPr/>
          <p:nvPr/>
        </p:nvSpPr>
        <p:spPr>
          <a:xfrm>
            <a:off x="0" y="6908760"/>
            <a:ext cx="10690560" cy="33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3C3C3B"/>
                </a:solidFill>
                <a:latin typeface="Roboto Light"/>
                <a:ea typeface="Roboto Light"/>
                <a:cs typeface="Roboto Light"/>
                <a:sym typeface="Roboto Light"/>
              </a:rPr>
              <a:t>Апрель 2026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/>
          <p:nvPr/>
        </p:nvSpPr>
        <p:spPr>
          <a:xfrm>
            <a:off x="1026000" y="721800"/>
            <a:ext cx="5277600" cy="37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ctr" anchorCtr="0">
            <a:noAutofit/>
          </a:bodyPr>
          <a:lstStyle/>
          <a:p>
            <a:pPr marL="12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Тип ракурса камеры - 1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8"/>
          <p:cNvSpPr/>
          <p:nvPr/>
        </p:nvSpPr>
        <p:spPr>
          <a:xfrm>
            <a:off x="2516755" y="1790864"/>
            <a:ext cx="6656741" cy="1099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Камера направлена на территорию строительно</a:t>
            </a: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й площадки.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Допустим любой угол обзора</a:t>
            </a:r>
            <a: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: </a:t>
            </a: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сверху вниз, снизу вверх, сбоку.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Обязательным признаком является наличие зелёных насаждений на территории строительной площадки.</a:t>
            </a:r>
          </a:p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FF0000"/>
                </a:solidFill>
                <a:latin typeface="Roboto Light"/>
                <a:ea typeface="Roboto Light"/>
                <a:cs typeface="Roboto Light"/>
                <a:sym typeface="Roboto Light"/>
              </a:rPr>
              <a:t>*</a:t>
            </a:r>
            <a:r>
              <a:rPr lang="ru-RU" sz="1800" dirty="0">
                <a:solidFill>
                  <a:srgbClr val="FF0000"/>
                </a:solidFill>
                <a:latin typeface="Roboto Light"/>
                <a:ea typeface="Roboto Light"/>
                <a:cs typeface="Roboto Light"/>
                <a:sym typeface="Roboto Light"/>
              </a:rPr>
              <a:t>детектор СИЗ назначаются при отсутствии на кадре внешней территории, пешеходных и безопасных зон.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Примеры ракурсов</a:t>
            </a:r>
            <a: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:</a:t>
            </a:r>
            <a:b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  <a:hlinkClick r:id="rId3" action="ppaction://hlinksldjump"/>
              </a:rPr>
              <a:t>- сверху вниз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  <a:hlinkClick r:id="rId4" action="ppaction://hlinksldjump"/>
              </a:rPr>
              <a:t>- снизу вверх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  <a:hlinkClick r:id="rId5" action="ppaction://hlinksldjump"/>
              </a:rPr>
              <a:t>- сбоку</a:t>
            </a: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67;p10">
            <a:extLst>
              <a:ext uri="{FF2B5EF4-FFF2-40B4-BE49-F238E27FC236}">
                <a16:creationId xmlns:a16="http://schemas.microsoft.com/office/drawing/2014/main" id="{65433F2B-88AB-4477-83DC-A51404B54642}"/>
              </a:ext>
            </a:extLst>
          </p:cNvPr>
          <p:cNvSpPr/>
          <p:nvPr/>
        </p:nvSpPr>
        <p:spPr>
          <a:xfrm>
            <a:off x="1025640" y="6558120"/>
            <a:ext cx="9080640" cy="25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0" rIns="0" bIns="0" anchor="t" anchorCtr="0">
            <a:noAutofit/>
          </a:bodyPr>
          <a:lstStyle/>
          <a:p>
            <a:pPr>
              <a:lnSpc>
                <a:spcPct val="142000"/>
              </a:lnSpc>
            </a:pPr>
            <a:r>
              <a:rPr lang="ru-RU" sz="1400" b="0" i="0" u="none" strike="noStrike" cap="none" dirty="0">
                <a:solidFill>
                  <a:srgbClr val="3C3C3B"/>
                </a:solidFill>
                <a:latin typeface="Roboto"/>
                <a:ea typeface="Roboto"/>
                <a:cs typeface="Roboto"/>
                <a:sym typeface="Roboto"/>
                <a:hlinkClick r:id="rId6" action="ppaction://hlinksldjump"/>
              </a:rPr>
              <a:t>Применяемые детекторы</a:t>
            </a:r>
            <a:r>
              <a:rPr lang="ru-RU" sz="1400" b="0" i="0" u="none" strike="noStrike" cap="none" dirty="0">
                <a:solidFill>
                  <a:srgbClr val="3C3C3B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26719" y="720000"/>
            <a:ext cx="8155782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Пример типа ракурса камеры – 1, вид сверху вниз</a:t>
            </a:r>
            <a:endParaRPr lang="ru-RU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4;p5">
            <a:extLst>
              <a:ext uri="{FF2B5EF4-FFF2-40B4-BE49-F238E27FC236}">
                <a16:creationId xmlns:a16="http://schemas.microsoft.com/office/drawing/2014/main" id="{23FC2F7D-A828-4E8F-A9CC-25BBC171BC9C}"/>
              </a:ext>
            </a:extLst>
          </p:cNvPr>
          <p:cNvSpPr/>
          <p:nvPr/>
        </p:nvSpPr>
        <p:spPr>
          <a:xfrm>
            <a:off x="1026000" y="1893600"/>
            <a:ext cx="8640000" cy="4320000"/>
          </a:xfrm>
          <a:prstGeom prst="roundRect">
            <a:avLst>
              <a:gd name="adj" fmla="val 412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9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799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8177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26719" y="720000"/>
            <a:ext cx="8155782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Пример типа ракурса камеры – 1, вид снизу вверх</a:t>
            </a:r>
            <a:endParaRPr lang="ru-RU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4;p5">
            <a:extLst>
              <a:ext uri="{FF2B5EF4-FFF2-40B4-BE49-F238E27FC236}">
                <a16:creationId xmlns:a16="http://schemas.microsoft.com/office/drawing/2014/main" id="{23FC2F7D-A828-4E8F-A9CC-25BBC171BC9C}"/>
              </a:ext>
            </a:extLst>
          </p:cNvPr>
          <p:cNvSpPr/>
          <p:nvPr/>
        </p:nvSpPr>
        <p:spPr>
          <a:xfrm>
            <a:off x="1026000" y="1893600"/>
            <a:ext cx="8640000" cy="4320000"/>
          </a:xfrm>
          <a:prstGeom prst="roundRect">
            <a:avLst>
              <a:gd name="adj" fmla="val 412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9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799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1051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26719" y="720000"/>
            <a:ext cx="8155782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Пример типа ракурса камеры – 1, вид сбоку</a:t>
            </a:r>
            <a:endParaRPr lang="ru-RU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4;p5">
            <a:extLst>
              <a:ext uri="{FF2B5EF4-FFF2-40B4-BE49-F238E27FC236}">
                <a16:creationId xmlns:a16="http://schemas.microsoft.com/office/drawing/2014/main" id="{23FC2F7D-A828-4E8F-A9CC-25BBC171BC9C}"/>
              </a:ext>
            </a:extLst>
          </p:cNvPr>
          <p:cNvSpPr/>
          <p:nvPr/>
        </p:nvSpPr>
        <p:spPr>
          <a:xfrm>
            <a:off x="1026000" y="1893600"/>
            <a:ext cx="8640000" cy="4320000"/>
          </a:xfrm>
          <a:prstGeom prst="roundRect">
            <a:avLst>
              <a:gd name="adj" fmla="val 412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9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799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3121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/>
          <p:nvPr/>
        </p:nvSpPr>
        <p:spPr>
          <a:xfrm>
            <a:off x="1026000" y="721800"/>
            <a:ext cx="5277600" cy="37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ctr" anchorCtr="0">
            <a:noAutofit/>
          </a:bodyPr>
          <a:lstStyle/>
          <a:p>
            <a:pPr marL="12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Тип ракурса камеры - 2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8"/>
          <p:cNvSpPr/>
          <p:nvPr/>
        </p:nvSpPr>
        <p:spPr>
          <a:xfrm>
            <a:off x="2516755" y="1790864"/>
            <a:ext cx="6656741" cy="1099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600"/>
            <a:r>
              <a:rPr lang="ru-RU" sz="1800" b="0" i="0" u="none" strike="noStrike" cap="none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Камера направлена на территорию строительно</a:t>
            </a: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й площадки.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Допустим любой угол обзора</a:t>
            </a:r>
            <a: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: </a:t>
            </a: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сверху вниз, снизу вверх, сбоку.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Обязательным признаком является отсутствие зелёных насаждений на территории строительной площадки.</a:t>
            </a:r>
          </a:p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FF0000"/>
                </a:solidFill>
                <a:latin typeface="Roboto Light"/>
                <a:ea typeface="Roboto Light"/>
                <a:cs typeface="Roboto Light"/>
                <a:sym typeface="Roboto Light"/>
              </a:rPr>
              <a:t>*</a:t>
            </a:r>
            <a:r>
              <a:rPr lang="ru-RU" sz="1800" dirty="0">
                <a:solidFill>
                  <a:srgbClr val="FF0000"/>
                </a:solidFill>
                <a:latin typeface="Roboto Light"/>
                <a:ea typeface="Roboto Light"/>
                <a:cs typeface="Roboto Light"/>
                <a:sym typeface="Roboto Light"/>
              </a:rPr>
              <a:t>детектор СИЗ назначаются при отсутствии на кадре внешней территории, пешеходных и безопасных зон.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Примеры ракурсов</a:t>
            </a:r>
            <a: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:</a:t>
            </a:r>
            <a:b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  <a:hlinkClick r:id="rId3" action="ppaction://hlinksldjump"/>
              </a:rPr>
              <a:t>- сверху вниз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  <a:hlinkClick r:id="rId4" action="ppaction://hlinksldjump"/>
              </a:rPr>
              <a:t>- снизу вверх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  <a:hlinkClick r:id="rId5" action="ppaction://hlinksldjump"/>
              </a:rPr>
              <a:t>- сбоку</a:t>
            </a: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7;p10">
            <a:hlinkClick r:id="rId6" action="ppaction://hlinksldjump"/>
            <a:extLst>
              <a:ext uri="{FF2B5EF4-FFF2-40B4-BE49-F238E27FC236}">
                <a16:creationId xmlns:a16="http://schemas.microsoft.com/office/drawing/2014/main" id="{809E07F6-4C57-4870-AD45-8658A77CDC62}"/>
              </a:ext>
            </a:extLst>
          </p:cNvPr>
          <p:cNvSpPr/>
          <p:nvPr/>
        </p:nvSpPr>
        <p:spPr>
          <a:xfrm>
            <a:off x="1025640" y="6558120"/>
            <a:ext cx="9080640" cy="25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0" rIns="0" bIns="0" anchor="t" anchorCtr="0">
            <a:noAutofit/>
          </a:bodyPr>
          <a:lstStyle/>
          <a:p>
            <a:pPr>
              <a:lnSpc>
                <a:spcPct val="142000"/>
              </a:lnSpc>
            </a:pPr>
            <a:r>
              <a:rPr lang="ru-RU" sz="1400" b="0" i="0" u="none" strike="noStrike" cap="none" dirty="0">
                <a:solidFill>
                  <a:srgbClr val="3C3C3B"/>
                </a:solidFill>
                <a:latin typeface="Roboto"/>
                <a:ea typeface="Roboto"/>
                <a:cs typeface="Roboto"/>
                <a:sym typeface="Roboto"/>
                <a:hlinkClick r:id="rId6" action="ppaction://hlinksldjump"/>
              </a:rPr>
              <a:t>Применяемые детекторы</a:t>
            </a:r>
            <a:r>
              <a:rPr lang="ru-RU" sz="1400" b="0" i="0" u="none" strike="noStrike" cap="none" dirty="0">
                <a:solidFill>
                  <a:srgbClr val="3C3C3B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56429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26720" y="720000"/>
            <a:ext cx="8377162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/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Пример типа ракурса камеры – 2, вид сверху вниз</a:t>
            </a:r>
            <a:endParaRPr lang="ru-RU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96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3F3F3F"/>
                </a:solidFill>
                <a:latin typeface="Roboto Medium"/>
                <a:ea typeface="Roboto Medium"/>
                <a:sym typeface="Roboto Medium"/>
              </a:rPr>
              <a:t>	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4;p5">
            <a:extLst>
              <a:ext uri="{FF2B5EF4-FFF2-40B4-BE49-F238E27FC236}">
                <a16:creationId xmlns:a16="http://schemas.microsoft.com/office/drawing/2014/main" id="{23FC2F7D-A828-4E8F-A9CC-25BBC171BC9C}"/>
              </a:ext>
            </a:extLst>
          </p:cNvPr>
          <p:cNvSpPr/>
          <p:nvPr/>
        </p:nvSpPr>
        <p:spPr>
          <a:xfrm>
            <a:off x="1026000" y="1893600"/>
            <a:ext cx="8640000" cy="4320000"/>
          </a:xfrm>
          <a:prstGeom prst="roundRect">
            <a:avLst>
              <a:gd name="adj" fmla="val 412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9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799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5222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26720" y="720000"/>
            <a:ext cx="8377162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/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Пример типа ракурса камеры – 2, вид снизу вверх</a:t>
            </a:r>
            <a:endParaRPr lang="ru-RU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96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3F3F3F"/>
                </a:solidFill>
                <a:latin typeface="Roboto Medium"/>
                <a:ea typeface="Roboto Medium"/>
                <a:sym typeface="Roboto Medium"/>
              </a:rPr>
              <a:t>	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4;p5">
            <a:extLst>
              <a:ext uri="{FF2B5EF4-FFF2-40B4-BE49-F238E27FC236}">
                <a16:creationId xmlns:a16="http://schemas.microsoft.com/office/drawing/2014/main" id="{23FC2F7D-A828-4E8F-A9CC-25BBC171BC9C}"/>
              </a:ext>
            </a:extLst>
          </p:cNvPr>
          <p:cNvSpPr/>
          <p:nvPr/>
        </p:nvSpPr>
        <p:spPr>
          <a:xfrm>
            <a:off x="1026000" y="1893600"/>
            <a:ext cx="8640000" cy="4320000"/>
          </a:xfrm>
          <a:prstGeom prst="roundRect">
            <a:avLst>
              <a:gd name="adj" fmla="val 412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9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799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5248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26720" y="720000"/>
            <a:ext cx="8377162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/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Пример типа ракурса камеры – 2, вид сбоку</a:t>
            </a:r>
            <a:endParaRPr lang="ru-RU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96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3F3F3F"/>
                </a:solidFill>
                <a:latin typeface="Roboto Medium"/>
                <a:ea typeface="Roboto Medium"/>
                <a:sym typeface="Roboto Medium"/>
              </a:rPr>
              <a:t>	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4;p5">
            <a:extLst>
              <a:ext uri="{FF2B5EF4-FFF2-40B4-BE49-F238E27FC236}">
                <a16:creationId xmlns:a16="http://schemas.microsoft.com/office/drawing/2014/main" id="{23FC2F7D-A828-4E8F-A9CC-25BBC171BC9C}"/>
              </a:ext>
            </a:extLst>
          </p:cNvPr>
          <p:cNvSpPr/>
          <p:nvPr/>
        </p:nvSpPr>
        <p:spPr>
          <a:xfrm>
            <a:off x="1026000" y="1893600"/>
            <a:ext cx="8640000" cy="4320000"/>
          </a:xfrm>
          <a:prstGeom prst="roundRect">
            <a:avLst>
              <a:gd name="adj" fmla="val 412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9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799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2987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/>
          <p:nvPr/>
        </p:nvSpPr>
        <p:spPr>
          <a:xfrm>
            <a:off x="1026000" y="721800"/>
            <a:ext cx="5277600" cy="37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ctr" anchorCtr="0">
            <a:noAutofit/>
          </a:bodyPr>
          <a:lstStyle/>
          <a:p>
            <a:pPr marL="12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Тип ракурса камеры - 3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8"/>
          <p:cNvSpPr/>
          <p:nvPr/>
        </p:nvSpPr>
        <p:spPr>
          <a:xfrm>
            <a:off x="2516755" y="1790864"/>
            <a:ext cx="6656741" cy="1099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Камера направлена непосредственно на здание</a:t>
            </a: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.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Допустимые углы обзора</a:t>
            </a:r>
            <a: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: </a:t>
            </a: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сверху вниз, снизу вверх, на фасад здания.</a:t>
            </a:r>
          </a:p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FF0000"/>
                </a:solidFill>
                <a:latin typeface="Roboto Light"/>
                <a:ea typeface="Roboto Light"/>
                <a:cs typeface="Roboto Light"/>
                <a:sym typeface="Roboto Light"/>
              </a:rPr>
              <a:t>*</a:t>
            </a:r>
            <a:r>
              <a:rPr lang="ru-RU" sz="1800" dirty="0">
                <a:solidFill>
                  <a:srgbClr val="FF0000"/>
                </a:solidFill>
                <a:latin typeface="Roboto Light"/>
                <a:ea typeface="Roboto Light"/>
                <a:cs typeface="Roboto Light"/>
                <a:sym typeface="Roboto Light"/>
              </a:rPr>
              <a:t>детектор СИЗ назначаются при отсутствии на кадре внешней территории, пешеходных и безопасных зон.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Примеры ракурсов</a:t>
            </a:r>
            <a: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:</a:t>
            </a:r>
            <a:b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  <a:hlinkClick r:id="rId3" action="ppaction://hlinksldjump"/>
              </a:rPr>
              <a:t>- сверху вниз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  <a:hlinkClick r:id="rId4" action="ppaction://hlinksldjump"/>
              </a:rPr>
              <a:t>- снизу вверх</a:t>
            </a:r>
            <a:endParaRPr lang="ru-RU" sz="1800" dirty="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  <a:hlinkClick r:id="rId5" action="ppaction://hlinksldjump"/>
              </a:rPr>
              <a:t>- на фасад здания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67;p10">
            <a:hlinkClick r:id="rId6" action="ppaction://hlinksldjump"/>
            <a:extLst>
              <a:ext uri="{FF2B5EF4-FFF2-40B4-BE49-F238E27FC236}">
                <a16:creationId xmlns:a16="http://schemas.microsoft.com/office/drawing/2014/main" id="{0217DE8C-35D5-40B9-BC5C-89239FBB7A2F}"/>
              </a:ext>
            </a:extLst>
          </p:cNvPr>
          <p:cNvSpPr/>
          <p:nvPr/>
        </p:nvSpPr>
        <p:spPr>
          <a:xfrm>
            <a:off x="1025640" y="6558120"/>
            <a:ext cx="9080640" cy="25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0" rIns="0" bIns="0" anchor="t" anchorCtr="0">
            <a:noAutofit/>
          </a:bodyPr>
          <a:lstStyle/>
          <a:p>
            <a:pPr>
              <a:lnSpc>
                <a:spcPct val="142000"/>
              </a:lnSpc>
            </a:pPr>
            <a:r>
              <a:rPr lang="ru-RU" sz="1400" b="0" i="0" u="none" strike="noStrike" cap="none" dirty="0">
                <a:solidFill>
                  <a:srgbClr val="3C3C3B"/>
                </a:solidFill>
                <a:latin typeface="Roboto"/>
                <a:ea typeface="Roboto"/>
                <a:cs typeface="Roboto"/>
                <a:sym typeface="Roboto"/>
                <a:hlinkClick r:id="rId7" action="ppaction://hlinksldjump"/>
              </a:rPr>
              <a:t>Применяемые детекторы</a:t>
            </a:r>
            <a:r>
              <a:rPr lang="ru-RU" sz="1400" b="0" i="0" u="none" strike="noStrike" cap="none" dirty="0">
                <a:solidFill>
                  <a:srgbClr val="3C3C3B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83105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26720" y="720000"/>
            <a:ext cx="8639280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/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Пример типа ракурса камеры – 3, вид сверху вниз</a:t>
            </a:r>
            <a:endParaRPr lang="ru-RU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4;p5">
            <a:extLst>
              <a:ext uri="{FF2B5EF4-FFF2-40B4-BE49-F238E27FC236}">
                <a16:creationId xmlns:a16="http://schemas.microsoft.com/office/drawing/2014/main" id="{23FC2F7D-A828-4E8F-A9CC-25BBC171BC9C}"/>
              </a:ext>
            </a:extLst>
          </p:cNvPr>
          <p:cNvSpPr/>
          <p:nvPr/>
        </p:nvSpPr>
        <p:spPr>
          <a:xfrm>
            <a:off x="1026000" y="1893600"/>
            <a:ext cx="8640000" cy="4320000"/>
          </a:xfrm>
          <a:prstGeom prst="roundRect">
            <a:avLst>
              <a:gd name="adj" fmla="val 412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9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799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7656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26720" y="720000"/>
            <a:ext cx="8639280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/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Пример типа ракурса камеры – 3, вид снизу вверх</a:t>
            </a:r>
            <a:endParaRPr lang="ru-RU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4;p5">
            <a:extLst>
              <a:ext uri="{FF2B5EF4-FFF2-40B4-BE49-F238E27FC236}">
                <a16:creationId xmlns:a16="http://schemas.microsoft.com/office/drawing/2014/main" id="{23FC2F7D-A828-4E8F-A9CC-25BBC171BC9C}"/>
              </a:ext>
            </a:extLst>
          </p:cNvPr>
          <p:cNvSpPr/>
          <p:nvPr/>
        </p:nvSpPr>
        <p:spPr>
          <a:xfrm>
            <a:off x="1026000" y="1893600"/>
            <a:ext cx="8640000" cy="4320000"/>
          </a:xfrm>
          <a:prstGeom prst="roundRect">
            <a:avLst>
              <a:gd name="adj" fmla="val 412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9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799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1030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26720" y="720000"/>
            <a:ext cx="9079560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/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Пример типа ракурса камеры – 3, вид на фасад здания</a:t>
            </a:r>
            <a:endParaRPr lang="ru-RU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4;p5">
            <a:extLst>
              <a:ext uri="{FF2B5EF4-FFF2-40B4-BE49-F238E27FC236}">
                <a16:creationId xmlns:a16="http://schemas.microsoft.com/office/drawing/2014/main" id="{23FC2F7D-A828-4E8F-A9CC-25BBC171BC9C}"/>
              </a:ext>
            </a:extLst>
          </p:cNvPr>
          <p:cNvSpPr/>
          <p:nvPr/>
        </p:nvSpPr>
        <p:spPr>
          <a:xfrm>
            <a:off x="1026000" y="1893600"/>
            <a:ext cx="8640000" cy="4320000"/>
          </a:xfrm>
          <a:prstGeom prst="roundRect">
            <a:avLst>
              <a:gd name="adj" fmla="val 412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9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799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7633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/>
          <p:nvPr/>
        </p:nvSpPr>
        <p:spPr>
          <a:xfrm>
            <a:off x="1026000" y="721800"/>
            <a:ext cx="5277600" cy="37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ctr" anchorCtr="0">
            <a:noAutofit/>
          </a:bodyPr>
          <a:lstStyle/>
          <a:p>
            <a:pPr marL="12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Тип ракурса камеры - 4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8"/>
          <p:cNvSpPr/>
          <p:nvPr/>
        </p:nvSpPr>
        <p:spPr>
          <a:xfrm>
            <a:off x="2516755" y="1790864"/>
            <a:ext cx="6656741" cy="1099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Камера направлена на периметральное ограждение строительной площадки</a:t>
            </a: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.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Возможен частичный захват внешней территории.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Допустимые углы обзора</a:t>
            </a:r>
            <a: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: </a:t>
            </a: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сверху вниз, сбоку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Примеры ракурсов</a:t>
            </a:r>
            <a: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:</a:t>
            </a:r>
            <a:b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  <a:hlinkClick r:id="rId3" action="ppaction://hlinksldjump"/>
              </a:rPr>
              <a:t>- сверху вниз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  <a:hlinkClick r:id="rId4" action="ppaction://hlinksldjump"/>
              </a:rPr>
              <a:t>- сбоку</a:t>
            </a:r>
            <a:endParaRPr lang="ru-RU" sz="1800" dirty="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67;p10">
            <a:hlinkClick r:id="rId5" action="ppaction://hlinksldjump"/>
            <a:extLst>
              <a:ext uri="{FF2B5EF4-FFF2-40B4-BE49-F238E27FC236}">
                <a16:creationId xmlns:a16="http://schemas.microsoft.com/office/drawing/2014/main" id="{205BA04B-B5A5-43DF-86BC-9E3540B9D3DD}"/>
              </a:ext>
            </a:extLst>
          </p:cNvPr>
          <p:cNvSpPr/>
          <p:nvPr/>
        </p:nvSpPr>
        <p:spPr>
          <a:xfrm>
            <a:off x="1025640" y="6558120"/>
            <a:ext cx="9080640" cy="25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0" rIns="0" bIns="0" anchor="t" anchorCtr="0">
            <a:noAutofit/>
          </a:bodyPr>
          <a:lstStyle/>
          <a:p>
            <a:pPr>
              <a:lnSpc>
                <a:spcPct val="142000"/>
              </a:lnSpc>
            </a:pPr>
            <a:r>
              <a:rPr lang="ru-RU" sz="1400" b="0" i="0" u="none" strike="noStrike" cap="none" dirty="0">
                <a:solidFill>
                  <a:srgbClr val="3C3C3B"/>
                </a:solidFill>
                <a:latin typeface="Roboto"/>
                <a:ea typeface="Roboto"/>
                <a:cs typeface="Roboto"/>
                <a:sym typeface="Roboto"/>
                <a:hlinkClick r:id="rId6" action="ppaction://hlinksldjump"/>
              </a:rPr>
              <a:t>Применяемые детекторы</a:t>
            </a:r>
            <a:r>
              <a:rPr lang="ru-RU" sz="1400" b="0" i="0" u="none" strike="noStrike" cap="none" dirty="0">
                <a:solidFill>
                  <a:srgbClr val="3C3C3B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758995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26720" y="720000"/>
            <a:ext cx="8639280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/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Пример типа ракурса камеры – 4, вид сверху вниз</a:t>
            </a:r>
            <a:endParaRPr lang="ru-RU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4;p5">
            <a:extLst>
              <a:ext uri="{FF2B5EF4-FFF2-40B4-BE49-F238E27FC236}">
                <a16:creationId xmlns:a16="http://schemas.microsoft.com/office/drawing/2014/main" id="{23FC2F7D-A828-4E8F-A9CC-25BBC171BC9C}"/>
              </a:ext>
            </a:extLst>
          </p:cNvPr>
          <p:cNvSpPr/>
          <p:nvPr/>
        </p:nvSpPr>
        <p:spPr>
          <a:xfrm>
            <a:off x="1026000" y="1893600"/>
            <a:ext cx="8640000" cy="4320000"/>
          </a:xfrm>
          <a:prstGeom prst="roundRect">
            <a:avLst>
              <a:gd name="adj" fmla="val 412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9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799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352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4;p5">
            <a:extLst>
              <a:ext uri="{FF2B5EF4-FFF2-40B4-BE49-F238E27FC236}">
                <a16:creationId xmlns:a16="http://schemas.microsoft.com/office/drawing/2014/main" id="{23FC2F7D-A828-4E8F-A9CC-25BBC171BC9C}"/>
              </a:ext>
            </a:extLst>
          </p:cNvPr>
          <p:cNvSpPr/>
          <p:nvPr/>
        </p:nvSpPr>
        <p:spPr>
          <a:xfrm>
            <a:off x="1026000" y="1893600"/>
            <a:ext cx="8640000" cy="4320000"/>
          </a:xfrm>
          <a:prstGeom prst="roundRect">
            <a:avLst>
              <a:gd name="adj" fmla="val 412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9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799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66;p10">
            <a:extLst>
              <a:ext uri="{FF2B5EF4-FFF2-40B4-BE49-F238E27FC236}">
                <a16:creationId xmlns:a16="http://schemas.microsoft.com/office/drawing/2014/main" id="{D342153C-86D0-4FED-A527-8A2793E092BF}"/>
              </a:ext>
            </a:extLst>
          </p:cNvPr>
          <p:cNvSpPr/>
          <p:nvPr/>
        </p:nvSpPr>
        <p:spPr>
          <a:xfrm>
            <a:off x="1026720" y="720000"/>
            <a:ext cx="8639280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/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Пример типа ракурса камеры – 4, вид сбоку</a:t>
            </a:r>
            <a:endParaRPr lang="ru-RU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3234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/>
          <p:nvPr/>
        </p:nvSpPr>
        <p:spPr>
          <a:xfrm>
            <a:off x="1026000" y="721800"/>
            <a:ext cx="5277600" cy="37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ctr" anchorCtr="0">
            <a:noAutofit/>
          </a:bodyPr>
          <a:lstStyle/>
          <a:p>
            <a:pPr marL="12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Тип ракурса камеры - 5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8"/>
          <p:cNvSpPr/>
          <p:nvPr/>
        </p:nvSpPr>
        <p:spPr>
          <a:xfrm>
            <a:off x="2516755" y="1790864"/>
            <a:ext cx="6656741" cy="1099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Камера направлена на зону въезда-выезда строительной площадки</a:t>
            </a: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.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Допустимые углы обзора</a:t>
            </a:r>
            <a: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: </a:t>
            </a: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сверху вниз, сбоку.	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Примеры ракурсов</a:t>
            </a:r>
            <a: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:</a:t>
            </a:r>
            <a:b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  <a:hlinkClick r:id="rId3" action="ppaction://hlinksldjump"/>
              </a:rPr>
              <a:t>- сверху вниз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  <a:hlinkClick r:id="rId4" action="ppaction://hlinksldjump"/>
              </a:rPr>
              <a:t>- сбоку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7;p10">
            <a:hlinkClick r:id="rId5" action="ppaction://hlinksldjump"/>
            <a:extLst>
              <a:ext uri="{FF2B5EF4-FFF2-40B4-BE49-F238E27FC236}">
                <a16:creationId xmlns:a16="http://schemas.microsoft.com/office/drawing/2014/main" id="{5CE4B8F6-7462-4246-9BA4-D972BF196AE6}"/>
              </a:ext>
            </a:extLst>
          </p:cNvPr>
          <p:cNvSpPr/>
          <p:nvPr/>
        </p:nvSpPr>
        <p:spPr>
          <a:xfrm>
            <a:off x="1025640" y="6558120"/>
            <a:ext cx="9080640" cy="25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" tIns="0" rIns="0" bIns="0" anchor="t" anchorCtr="0">
            <a:noAutofit/>
          </a:bodyPr>
          <a:lstStyle/>
          <a:p>
            <a:pPr>
              <a:lnSpc>
                <a:spcPct val="142000"/>
              </a:lnSpc>
            </a:pPr>
            <a:r>
              <a:rPr lang="ru-RU" sz="1400" b="0" i="0" u="none" strike="noStrike" cap="none" dirty="0">
                <a:solidFill>
                  <a:srgbClr val="3C3C3B"/>
                </a:solidFill>
                <a:latin typeface="Roboto"/>
                <a:ea typeface="Roboto"/>
                <a:cs typeface="Roboto"/>
                <a:sym typeface="Roboto"/>
                <a:hlinkClick r:id="rId6" action="ppaction://hlinksldjump"/>
              </a:rPr>
              <a:t>Применяемые детекторы</a:t>
            </a:r>
            <a:r>
              <a:rPr lang="ru-RU" sz="1400" b="0" i="0" u="none" strike="noStrike" cap="none" dirty="0">
                <a:solidFill>
                  <a:srgbClr val="3C3C3B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22350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26719" y="720000"/>
            <a:ext cx="8964303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/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Пример типа ракурса камеры – 5, вид сверху вниз</a:t>
            </a:r>
            <a:endParaRPr lang="ru-RU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4;p5">
            <a:extLst>
              <a:ext uri="{FF2B5EF4-FFF2-40B4-BE49-F238E27FC236}">
                <a16:creationId xmlns:a16="http://schemas.microsoft.com/office/drawing/2014/main" id="{23FC2F7D-A828-4E8F-A9CC-25BBC171BC9C}"/>
              </a:ext>
            </a:extLst>
          </p:cNvPr>
          <p:cNvSpPr/>
          <p:nvPr/>
        </p:nvSpPr>
        <p:spPr>
          <a:xfrm>
            <a:off x="1026000" y="1893600"/>
            <a:ext cx="8640000" cy="4320000"/>
          </a:xfrm>
          <a:prstGeom prst="roundRect">
            <a:avLst>
              <a:gd name="adj" fmla="val 412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9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799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1094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26719" y="720000"/>
            <a:ext cx="8964303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/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Пример типа ракурса камеры – 5, вид сбоку</a:t>
            </a:r>
            <a:endParaRPr lang="ru-RU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4;p5">
            <a:extLst>
              <a:ext uri="{FF2B5EF4-FFF2-40B4-BE49-F238E27FC236}">
                <a16:creationId xmlns:a16="http://schemas.microsoft.com/office/drawing/2014/main" id="{23FC2F7D-A828-4E8F-A9CC-25BBC171BC9C}"/>
              </a:ext>
            </a:extLst>
          </p:cNvPr>
          <p:cNvSpPr/>
          <p:nvPr/>
        </p:nvSpPr>
        <p:spPr>
          <a:xfrm>
            <a:off x="1026000" y="1893600"/>
            <a:ext cx="8640000" cy="4320000"/>
          </a:xfrm>
          <a:prstGeom prst="roundRect">
            <a:avLst>
              <a:gd name="adj" fmla="val 412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9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799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2098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/>
          <p:nvPr/>
        </p:nvSpPr>
        <p:spPr>
          <a:xfrm>
            <a:off x="1026000" y="721800"/>
            <a:ext cx="5277600" cy="37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ctr" anchorCtr="0">
            <a:noAutofit/>
          </a:bodyPr>
          <a:lstStyle/>
          <a:p>
            <a:pPr marL="12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Тип ракурса камеры - 6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8"/>
          <p:cNvSpPr/>
          <p:nvPr/>
        </p:nvSpPr>
        <p:spPr>
          <a:xfrm>
            <a:off x="2516755" y="1790864"/>
            <a:ext cx="6656741" cy="1099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Камера направлена на зоны, не которых нецелесообразно назначение детекторов</a:t>
            </a:r>
            <a: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: </a:t>
            </a: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охватывает территорию за пределами строительной площадки целиком, либо частично кадр занимает прохожая или проезжая часть за пределами строительной площадки</a:t>
            </a:r>
          </a:p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Примеры ракурсов</a:t>
            </a:r>
            <a: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  <a:t>:</a:t>
            </a:r>
            <a:br>
              <a:rPr lang="en-US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  <a:hlinkClick r:id="rId3" action="ppaction://hlinksldjump"/>
              </a:rPr>
              <a:t>- за пределами строительной площадки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  <a:hlinkClick r:id="rId4" action="ppaction://hlinksldjump"/>
              </a:rPr>
              <a:t>- кадр частично занимает проезжая часть</a:t>
            </a: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  <a:hlinkClick r:id="rId5" action="ppaction://hlinksldjump"/>
              </a:rPr>
              <a:t>- кадр частично занимает пешеходная зона</a:t>
            </a:r>
            <a:endParaRPr lang="ru-RU" sz="1800" dirty="0">
              <a:solidFill>
                <a:srgbClr val="595959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12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br>
              <a:rPr lang="ru-RU" sz="1800" dirty="0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endParaRPr lang="ru-RU"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265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26720" y="720000"/>
            <a:ext cx="8639280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/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Пример типа ракурса камеры – 6, территория за пределами строительной площадки</a:t>
            </a:r>
            <a:endParaRPr lang="ru-RU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4;p5">
            <a:extLst>
              <a:ext uri="{FF2B5EF4-FFF2-40B4-BE49-F238E27FC236}">
                <a16:creationId xmlns:a16="http://schemas.microsoft.com/office/drawing/2014/main" id="{23FC2F7D-A828-4E8F-A9CC-25BBC171BC9C}"/>
              </a:ext>
            </a:extLst>
          </p:cNvPr>
          <p:cNvSpPr/>
          <p:nvPr/>
        </p:nvSpPr>
        <p:spPr>
          <a:xfrm>
            <a:off x="1026000" y="1893600"/>
            <a:ext cx="8640000" cy="4320000"/>
          </a:xfrm>
          <a:prstGeom prst="roundRect">
            <a:avLst>
              <a:gd name="adj" fmla="val 412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9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799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301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26720" y="720000"/>
            <a:ext cx="8639280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/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Пример типа ракурса камеры – 6, проезжая часть за пределами строительной площадки</a:t>
            </a:r>
            <a:endParaRPr lang="ru-RU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4;p5">
            <a:extLst>
              <a:ext uri="{FF2B5EF4-FFF2-40B4-BE49-F238E27FC236}">
                <a16:creationId xmlns:a16="http://schemas.microsoft.com/office/drawing/2014/main" id="{23FC2F7D-A828-4E8F-A9CC-25BBC171BC9C}"/>
              </a:ext>
            </a:extLst>
          </p:cNvPr>
          <p:cNvSpPr/>
          <p:nvPr/>
        </p:nvSpPr>
        <p:spPr>
          <a:xfrm>
            <a:off x="1026000" y="1893600"/>
            <a:ext cx="8640000" cy="4320000"/>
          </a:xfrm>
          <a:prstGeom prst="roundRect">
            <a:avLst>
              <a:gd name="adj" fmla="val 412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9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799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3796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26720" y="720000"/>
            <a:ext cx="8639280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/>
            <a:r>
              <a:rPr lang="ru-RU" sz="2400" b="0" i="0" u="none" strike="noStrike" cap="none" dirty="0">
                <a:solidFill>
                  <a:srgbClr val="3C3C3B"/>
                </a:solidFill>
                <a:latin typeface="Roboto Medium"/>
                <a:ea typeface="Roboto Medium"/>
                <a:cs typeface="Roboto Medium"/>
                <a:sym typeface="Roboto Medium"/>
              </a:rPr>
              <a:t>Пример типа ракурса камеры – 6, пешеходная зона за пределами строительной площадки</a:t>
            </a:r>
            <a:endParaRPr lang="ru-RU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4;p5">
            <a:extLst>
              <a:ext uri="{FF2B5EF4-FFF2-40B4-BE49-F238E27FC236}">
                <a16:creationId xmlns:a16="http://schemas.microsoft.com/office/drawing/2014/main" id="{23FC2F7D-A828-4E8F-A9CC-25BBC171BC9C}"/>
              </a:ext>
            </a:extLst>
          </p:cNvPr>
          <p:cNvSpPr/>
          <p:nvPr/>
        </p:nvSpPr>
        <p:spPr>
          <a:xfrm>
            <a:off x="1026000" y="1893600"/>
            <a:ext cx="8640000" cy="4320000"/>
          </a:xfrm>
          <a:prstGeom prst="roundRect">
            <a:avLst>
              <a:gd name="adj" fmla="val 412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99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799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61230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45770" y="653325"/>
            <a:ext cx="8540992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3F3F3F"/>
                </a:solidFill>
                <a:latin typeface="Roboto Medium"/>
                <a:ea typeface="Roboto Medium"/>
                <a:sym typeface="Roboto Medium"/>
              </a:rPr>
              <a:t>Применяемые детекторы по типу ракурса камеры - 1	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13DDC4A-3C14-47AE-B11D-8E6E173D61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995398"/>
              </p:ext>
            </p:extLst>
          </p:nvPr>
        </p:nvGraphicFramePr>
        <p:xfrm>
          <a:off x="401178" y="1524199"/>
          <a:ext cx="9889456" cy="40312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4987">
                  <a:extLst>
                    <a:ext uri="{9D8B030D-6E8A-4147-A177-3AD203B41FA5}">
                      <a16:colId xmlns:a16="http://schemas.microsoft.com/office/drawing/2014/main" val="1705076172"/>
                    </a:ext>
                  </a:extLst>
                </a:gridCol>
                <a:gridCol w="8774469">
                  <a:extLst>
                    <a:ext uri="{9D8B030D-6E8A-4147-A177-3AD203B41FA5}">
                      <a16:colId xmlns:a16="http://schemas.microsoft.com/office/drawing/2014/main" val="2763819037"/>
                    </a:ext>
                  </a:extLst>
                </a:gridCol>
              </a:tblGrid>
              <a:tr h="291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Тип ракурса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Какие детекторы включает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230066"/>
                  </a:ext>
                </a:extLst>
              </a:tr>
              <a:tr h="80452">
                <a:tc rowSpan="19"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средств индивидуальной защиты (каски)</a:t>
                      </a:r>
                      <a:r>
                        <a:rPr lang="en-US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 </a:t>
                      </a:r>
                      <a:r>
                        <a:rPr lang="en-US" sz="1200" b="0" u="none" strike="noStrike" dirty="0">
                          <a:solidFill>
                            <a:srgbClr val="FF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– </a:t>
                      </a:r>
                      <a:r>
                        <a:rPr lang="ru-RU" sz="1200" b="0" u="none" strike="noStrike" dirty="0">
                          <a:solidFill>
                            <a:srgbClr val="FF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назначается при отсутствии на кадре внешней территории, пешеходных или безопасных зон.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228478"/>
                  </a:ext>
                </a:extLst>
              </a:tr>
              <a:tr h="334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ограждений котлованов / траншей / шурфов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10183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Колодцы без крыш / ограждений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28231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защитных / страхов. ограждений на фасадах зданий / </a:t>
                      </a:r>
                      <a:r>
                        <a:rPr lang="ru-RU" sz="1200" b="0" u="none" strike="noStrike" dirty="0" err="1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сооруж</a:t>
                      </a:r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85656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Нарушение правил складирование материалов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91764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Захламление строительной площадки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11728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Опирание материалов / изделий к заборам / зданиям / сооружениям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24194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ограждения ствола дерева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77312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элемента ограждения на строительных лесах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882433"/>
                  </a:ext>
                </a:extLst>
              </a:tr>
              <a:tr h="511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ограждения зоны электропрогрева бетона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522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подмостей на строительных лесах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74059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защитных козырьков над временными входными группами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84029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Нахождение рабочих на арматурных каркасах без настилов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7645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Нарушения в эксплуатации кабельных сетей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64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Нарушение размещения административно-бытовых помещений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1200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бункера накопителя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63194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Работа персонала и строительной техники в ночное время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17191"/>
                  </a:ext>
                </a:extLst>
              </a:tr>
              <a:tr h="1470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Складирование строительных материалов вблизи деревьев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87874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Исчезновение зелёных насаждений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695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602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45770" y="653325"/>
            <a:ext cx="8540992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3F3F3F"/>
                </a:solidFill>
                <a:latin typeface="Roboto Medium"/>
                <a:ea typeface="Roboto Medium"/>
                <a:sym typeface="Roboto Medium"/>
              </a:rPr>
              <a:t>Применяемые детекторы по типу ракурса камеры - 2	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13DDC4A-3C14-47AE-B11D-8E6E173D61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64915"/>
              </p:ext>
            </p:extLst>
          </p:nvPr>
        </p:nvGraphicFramePr>
        <p:xfrm>
          <a:off x="409576" y="1504949"/>
          <a:ext cx="9889456" cy="3522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4987">
                  <a:extLst>
                    <a:ext uri="{9D8B030D-6E8A-4147-A177-3AD203B41FA5}">
                      <a16:colId xmlns:a16="http://schemas.microsoft.com/office/drawing/2014/main" val="1705076172"/>
                    </a:ext>
                  </a:extLst>
                </a:gridCol>
                <a:gridCol w="8774469">
                  <a:extLst>
                    <a:ext uri="{9D8B030D-6E8A-4147-A177-3AD203B41FA5}">
                      <a16:colId xmlns:a16="http://schemas.microsoft.com/office/drawing/2014/main" val="2763819037"/>
                    </a:ext>
                  </a:extLst>
                </a:gridCol>
              </a:tblGrid>
              <a:tr h="291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Тип ракурса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Какие детекторы включает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230066"/>
                  </a:ext>
                </a:extLst>
              </a:tr>
              <a:tr h="0">
                <a:tc rowSpan="16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средств индивидуальной защиты (каски) </a:t>
                      </a:r>
                      <a:r>
                        <a:rPr lang="en-US" sz="1200" b="0" u="none" strike="noStrike" dirty="0">
                          <a:solidFill>
                            <a:srgbClr val="FF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– </a:t>
                      </a:r>
                      <a:r>
                        <a:rPr lang="ru-RU" sz="1200" b="0" u="none" strike="noStrike" dirty="0">
                          <a:solidFill>
                            <a:srgbClr val="FF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назначается при отсутствии на кадре внешней территории, пешеходных или безопасных зон.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22847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ограждений котлованов / траншей / шурфов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10183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Колодцы без крыш / ограждений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28231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защитных / страхов. ограждений на фасадах зданий / сооруж.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856567"/>
                  </a:ext>
                </a:extLst>
              </a:tr>
              <a:tr h="788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Нарушение правил складирование материалов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19837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Захламление строительной площадки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11728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Опирание материалов / изделий к заборам / зданиям / сооружениям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24194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элемента ограждения на строительных лесах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77312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ограждения зоны электропрогрева бетона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88243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подмостей на строительных лесах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522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защитных козырьков над временными входными группами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74059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Нахождение рабочих на арматурных каркасах без настилов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84029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Нарушения в эксплуатации кабельных сетей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7645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Нарушение размещения административно-бытовых помещений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64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бункера накопителя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1200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Работа персонала и строительной техники в ночное время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631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947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45770" y="653325"/>
            <a:ext cx="8540992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3F3F3F"/>
                </a:solidFill>
                <a:latin typeface="Roboto Medium"/>
                <a:ea typeface="Roboto Medium"/>
                <a:sym typeface="Roboto Medium"/>
              </a:rPr>
              <a:t>Применяемые детекторы по типу ракурса камеры - 3	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13DDC4A-3C14-47AE-B11D-8E6E173D61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61271"/>
              </p:ext>
            </p:extLst>
          </p:nvPr>
        </p:nvGraphicFramePr>
        <p:xfrm>
          <a:off x="409576" y="1504949"/>
          <a:ext cx="9889456" cy="25699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4987">
                  <a:extLst>
                    <a:ext uri="{9D8B030D-6E8A-4147-A177-3AD203B41FA5}">
                      <a16:colId xmlns:a16="http://schemas.microsoft.com/office/drawing/2014/main" val="1705076172"/>
                    </a:ext>
                  </a:extLst>
                </a:gridCol>
                <a:gridCol w="8774469">
                  <a:extLst>
                    <a:ext uri="{9D8B030D-6E8A-4147-A177-3AD203B41FA5}">
                      <a16:colId xmlns:a16="http://schemas.microsoft.com/office/drawing/2014/main" val="2763819037"/>
                    </a:ext>
                  </a:extLst>
                </a:gridCol>
              </a:tblGrid>
              <a:tr h="291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Тип ракурса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Какие детекторы включает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230066"/>
                  </a:ext>
                </a:extLst>
              </a:tr>
              <a:tr h="0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средств индивидуальной защиты (каски) </a:t>
                      </a:r>
                      <a:r>
                        <a:rPr lang="en-US" sz="1200" b="0" u="none" strike="noStrike" dirty="0">
                          <a:solidFill>
                            <a:srgbClr val="FF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– </a:t>
                      </a:r>
                      <a:r>
                        <a:rPr lang="ru-RU" sz="1200" b="0" u="none" strike="noStrike" dirty="0">
                          <a:solidFill>
                            <a:srgbClr val="FF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назначается при отсутствии на кадре внешней территории, пешеходных или безопасных зон.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59595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защитных / страхов. ограждений на фасадах зданий /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сооруж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22847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элемента ограждения на строительных лесах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10183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подмостей на строительных лесах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28231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Нарушение правил складирование материалов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91764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Захламление строительной площадки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19837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Опирание материалов / изделий к заборам / зданиям / сооружениям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11728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ограждения зоны электропрогрева бетона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24194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защитных козырьков над временными входными группами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77312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Нахождение рабочих на арматурных каркасах без настилов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88243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Работа персонала и строительной техники в ночное время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5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832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45770" y="653325"/>
            <a:ext cx="8540992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3F3F3F"/>
                </a:solidFill>
                <a:latin typeface="Roboto Medium"/>
                <a:ea typeface="Roboto Medium"/>
                <a:sym typeface="Roboto Medium"/>
              </a:rPr>
              <a:t>Применяемые детекторы по типу ракурса камеры - 4	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13DDC4A-3C14-47AE-B11D-8E6E173D61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927619"/>
              </p:ext>
            </p:extLst>
          </p:nvPr>
        </p:nvGraphicFramePr>
        <p:xfrm>
          <a:off x="409576" y="1504949"/>
          <a:ext cx="9889456" cy="863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4987">
                  <a:extLst>
                    <a:ext uri="{9D8B030D-6E8A-4147-A177-3AD203B41FA5}">
                      <a16:colId xmlns:a16="http://schemas.microsoft.com/office/drawing/2014/main" val="1705076172"/>
                    </a:ext>
                  </a:extLst>
                </a:gridCol>
                <a:gridCol w="8774469">
                  <a:extLst>
                    <a:ext uri="{9D8B030D-6E8A-4147-A177-3AD203B41FA5}">
                      <a16:colId xmlns:a16="http://schemas.microsoft.com/office/drawing/2014/main" val="2763819037"/>
                    </a:ext>
                  </a:extLst>
                </a:gridCol>
              </a:tblGrid>
              <a:tr h="291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Тип ракурса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Какие детекторы включает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230066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шумоподавляющих экранов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22847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сигнальных фонарей на ограждениях в тёмное время суток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10183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Отсутствие ограждения строительной площадки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282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2593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/>
          <p:nvPr/>
        </p:nvSpPr>
        <p:spPr>
          <a:xfrm>
            <a:off x="1045770" y="653325"/>
            <a:ext cx="8540992" cy="3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00" rIns="0" bIns="0" anchor="t" anchorCtr="0">
            <a:noAutofit/>
          </a:bodyPr>
          <a:lstStyle/>
          <a:p>
            <a:pPr marL="1296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3F3F3F"/>
                </a:solidFill>
                <a:latin typeface="Roboto Medium"/>
                <a:ea typeface="Roboto Medium"/>
                <a:sym typeface="Roboto Medium"/>
              </a:rPr>
              <a:t>Применяемые детекторы по типу ракурса камеры - 5	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13DDC4A-3C14-47AE-B11D-8E6E173D61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98488"/>
              </p:ext>
            </p:extLst>
          </p:nvPr>
        </p:nvGraphicFramePr>
        <p:xfrm>
          <a:off x="409576" y="1504949"/>
          <a:ext cx="9889456" cy="6725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4987">
                  <a:extLst>
                    <a:ext uri="{9D8B030D-6E8A-4147-A177-3AD203B41FA5}">
                      <a16:colId xmlns:a16="http://schemas.microsoft.com/office/drawing/2014/main" val="1705076172"/>
                    </a:ext>
                  </a:extLst>
                </a:gridCol>
                <a:gridCol w="8774469">
                  <a:extLst>
                    <a:ext uri="{9D8B030D-6E8A-4147-A177-3AD203B41FA5}">
                      <a16:colId xmlns:a16="http://schemas.microsoft.com/office/drawing/2014/main" val="2763819037"/>
                    </a:ext>
                  </a:extLst>
                </a:gridCol>
              </a:tblGrid>
              <a:tr h="291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Тип ракурса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Какие детекторы включает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230066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</a:endParaRPr>
                    </a:p>
                  </a:txBody>
                  <a:tcPr marL="4320" marR="4320" marT="43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Наличие грязи на проезжей части (в зоне выезда с КПП)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22847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ГРЗ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101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66003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2232</Words>
  <Application>Microsoft Office PowerPoint</Application>
  <PresentationFormat>Произвольный</PresentationFormat>
  <Paragraphs>199</Paragraphs>
  <Slides>28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Roboto Light</vt:lpstr>
      <vt:lpstr>Arial</vt:lpstr>
      <vt:lpstr>Times New Roman</vt:lpstr>
      <vt:lpstr>Roboto</vt:lpstr>
      <vt:lpstr>Roboto Medium</vt:lpstr>
      <vt:lpstr>Calibri</vt:lpstr>
      <vt:lpstr>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Котов Иван</dc:creator>
  <cp:lastModifiedBy>Данилов Николай</cp:lastModifiedBy>
  <cp:revision>73</cp:revision>
  <dcterms:modified xsi:type="dcterms:W3CDTF">2026-04-16T09:59:19Z</dcterms:modified>
</cp:coreProperties>
</file>